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Open Sans Extra Bold" panose="020B0906030804020204"/>
      <p:bold r:id="rId16"/>
    </p:embeddedFont>
    <p:embeddedFont>
      <p:font typeface="Open Sans Bold" panose="020B0806030504020204"/>
      <p:bold r:id="rId17"/>
    </p:embeddedFont>
    <p:embeddedFont>
      <p:font typeface="Open Sans" panose="020B0606030504020204"/>
      <p:regular r:id="rId18"/>
    </p:embeddedFont>
    <p:embeddedFont>
      <p:font typeface="Open Sans Light Bold" panose="020B0806030504020204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sv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svg"/><Relationship Id="rId2" Type="http://schemas.openxmlformats.org/officeDocument/2006/relationships/image" Target="../media/image4.svg"/><Relationship Id="rId1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svg"/><Relationship Id="rId1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"/>
              </a:ext>
            </a:extLst>
          </a:blip>
          <a:srcRect/>
          <a:stretch>
            <a:fillRect/>
          </a:stretch>
        </p:blipFill>
        <p:spPr>
          <a:xfrm rot="9774928">
            <a:off x="1367326" y="1552515"/>
            <a:ext cx="7914763" cy="79147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9452539" y="3518278"/>
            <a:ext cx="7658022" cy="1725891"/>
            <a:chOff x="0" y="0"/>
            <a:chExt cx="10210696" cy="2301188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10210696" cy="1604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</a:pPr>
              <a:r>
                <a:rPr lang="en-US" sz="8000">
                  <a:solidFill>
                    <a:srgbClr val="09427D"/>
                  </a:solidFill>
                  <a:latin typeface="Arita Buri Bold" panose="02020603020101020101" charset="-127"/>
                </a:rPr>
                <a:t> Effervescence</a:t>
              </a:r>
              <a:endParaRPr lang="en-US" sz="8000">
                <a:solidFill>
                  <a:srgbClr val="09427D"/>
                </a:solidFill>
                <a:latin typeface="Arita Buri Bold" panose="02020603020101020101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93917"/>
              <a:ext cx="10210696" cy="607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</a:pPr>
              <a:r>
                <a:rPr lang="en-US" sz="2600">
                  <a:solidFill>
                    <a:srgbClr val="09427D"/>
                  </a:solidFill>
                  <a:latin typeface="Telegraf Bold Bold" panose="00000A00000000000000"/>
                </a:rPr>
                <a:t>Empowering children to reach their potential</a:t>
              </a:r>
              <a:endParaRPr lang="en-US" sz="2600">
                <a:solidFill>
                  <a:srgbClr val="09427D"/>
                </a:solidFill>
                <a:latin typeface="Telegraf Bold Bold" panose="00000A0000000000000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784009" y="2010363"/>
            <a:ext cx="7081397" cy="61765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"/>
              </a:ext>
            </a:extLst>
          </a:blip>
          <a:srcRect/>
          <a:stretch>
            <a:fillRect/>
          </a:stretch>
        </p:blipFill>
        <p:spPr>
          <a:xfrm rot="4524093">
            <a:off x="1571320" y="2497798"/>
            <a:ext cx="5779455" cy="68225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55415" y="1691499"/>
            <a:ext cx="15303885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0"/>
              </a:lnSpc>
            </a:pPr>
            <a:r>
              <a:rPr lang="en-US" sz="7400">
                <a:solidFill>
                  <a:srgbClr val="FFFFFF"/>
                </a:solidFill>
                <a:latin typeface="Arita Buri Bold" panose="02020603020101020101" charset="-127"/>
              </a:rPr>
              <a:t>Effervescence :At a glance</a:t>
            </a:r>
            <a:endParaRPr lang="en-US" sz="7400">
              <a:solidFill>
                <a:srgbClr val="FFFFFF"/>
              </a:solidFill>
              <a:latin typeface="Arita Buri Bold" panose="0202060302010102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74290" y="3712141"/>
            <a:ext cx="9953772" cy="350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5"/>
              </a:lnSpc>
            </a:pPr>
            <a:r>
              <a:rPr lang="en-US" sz="2660">
                <a:solidFill>
                  <a:srgbClr val="FFFFFF"/>
                </a:solidFill>
                <a:latin typeface="Telegraf Bold" panose="00000800000000000000"/>
              </a:rPr>
              <a:t>“Effervescence” is not just a brand name. The name itself is self-explanatory. As talents or ideas are bubbling inside a student, longing for the opportunity to surface and emerge with full vigour when they get the escape velocity; we motivate the students to effervesce their potentials just as an effervescent liquid raises bubbles so that our aspirants can reach their goal with full confidence.</a:t>
            </a:r>
            <a:endParaRPr lang="en-US" sz="2660">
              <a:solidFill>
                <a:srgbClr val="FFFFFF"/>
              </a:solidFill>
              <a:latin typeface="Telegraf Bold" panose="000008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929656" y="2252839"/>
            <a:ext cx="6528020" cy="6528020"/>
            <a:chOff x="0" y="0"/>
            <a:chExt cx="8704027" cy="870402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 rot="5219993">
              <a:off x="211054" y="211054"/>
              <a:ext cx="8281919" cy="828191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58355" y="1414816"/>
              <a:ext cx="7387317" cy="5874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18519" y="2116821"/>
            <a:ext cx="6564797" cy="2966454"/>
            <a:chOff x="0" y="0"/>
            <a:chExt cx="4782157" cy="21609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82157" cy="2160927"/>
            </a:xfrm>
            <a:custGeom>
              <a:avLst/>
              <a:gdLst/>
              <a:ahLst/>
              <a:cxnLst/>
              <a:rect l="l" t="t" r="r" b="b"/>
              <a:pathLst>
                <a:path w="4782157" h="2160927">
                  <a:moveTo>
                    <a:pt x="4657697" y="2160927"/>
                  </a:moveTo>
                  <a:lnTo>
                    <a:pt x="124460" y="2160927"/>
                  </a:lnTo>
                  <a:cubicBezTo>
                    <a:pt x="55880" y="2160927"/>
                    <a:pt x="0" y="2105047"/>
                    <a:pt x="0" y="20364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7697" y="0"/>
                  </a:lnTo>
                  <a:cubicBezTo>
                    <a:pt x="4726277" y="0"/>
                    <a:pt x="4782157" y="55880"/>
                    <a:pt x="4782157" y="124460"/>
                  </a:cubicBezTo>
                  <a:lnTo>
                    <a:pt x="4782157" y="2036467"/>
                  </a:lnTo>
                  <a:cubicBezTo>
                    <a:pt x="4782157" y="2105047"/>
                    <a:pt x="4726277" y="2160927"/>
                    <a:pt x="4657697" y="2160927"/>
                  </a:cubicBezTo>
                  <a:close/>
                </a:path>
              </a:pathLst>
            </a:custGeom>
            <a:solidFill>
              <a:srgbClr val="4686C8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5015466" y="5593911"/>
            <a:ext cx="7144436" cy="3063583"/>
            <a:chOff x="0" y="0"/>
            <a:chExt cx="4782157" cy="20506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82157" cy="2050622"/>
            </a:xfrm>
            <a:custGeom>
              <a:avLst/>
              <a:gdLst/>
              <a:ahLst/>
              <a:cxnLst/>
              <a:rect l="l" t="t" r="r" b="b"/>
              <a:pathLst>
                <a:path w="4782157" h="2050622">
                  <a:moveTo>
                    <a:pt x="4657697" y="2050621"/>
                  </a:moveTo>
                  <a:lnTo>
                    <a:pt x="124460" y="2050621"/>
                  </a:lnTo>
                  <a:cubicBezTo>
                    <a:pt x="55880" y="2050621"/>
                    <a:pt x="0" y="1994741"/>
                    <a:pt x="0" y="19261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7697" y="0"/>
                  </a:lnTo>
                  <a:cubicBezTo>
                    <a:pt x="4726277" y="0"/>
                    <a:pt x="4782157" y="55880"/>
                    <a:pt x="4782157" y="124460"/>
                  </a:cubicBezTo>
                  <a:lnTo>
                    <a:pt x="4782157" y="1926161"/>
                  </a:lnTo>
                  <a:cubicBezTo>
                    <a:pt x="4782157" y="1994741"/>
                    <a:pt x="4726277" y="2050622"/>
                    <a:pt x="4657697" y="2050622"/>
                  </a:cubicBezTo>
                  <a:close/>
                </a:path>
              </a:pathLst>
            </a:custGeom>
            <a:solidFill>
              <a:srgbClr val="09427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386102" y="6013183"/>
            <a:ext cx="6403165" cy="21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2400" spc="24">
                <a:solidFill>
                  <a:srgbClr val="FFFFFF"/>
                </a:solidFill>
                <a:latin typeface="Telegraf Bold" panose="00000800000000000000"/>
              </a:rPr>
              <a:t>Class wise handouts with recorded video lectures: We shall provide class wise study materials, brief handouts (for easy understanding at home) and also provide class recording.</a:t>
            </a:r>
            <a:endParaRPr lang="en-US" sz="2400" spc="24">
              <a:solidFill>
                <a:srgbClr val="FFFFFF"/>
              </a:solidFill>
              <a:latin typeface="Telegraf Bold" panose="000008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4767319" y="356342"/>
            <a:ext cx="8753361" cy="1760479"/>
            <a:chOff x="0" y="0"/>
            <a:chExt cx="11671149" cy="2347306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1671149" cy="1613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</a:pPr>
              <a:r>
                <a:rPr lang="en-US" sz="8000" u="none">
                  <a:solidFill>
                    <a:srgbClr val="4686C8"/>
                  </a:solidFill>
                  <a:latin typeface="Arita Buri Bold" panose="02020603020101020101" charset="-127"/>
                </a:rPr>
                <a:t>The Secret Sauce:</a:t>
              </a:r>
              <a:endParaRPr lang="en-US" sz="8000" u="none">
                <a:solidFill>
                  <a:srgbClr val="4686C8"/>
                </a:solidFill>
                <a:latin typeface="Arita Buri Bold" panose="02020603020101020101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22492"/>
              <a:ext cx="11671149" cy="624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99335" y="2711138"/>
            <a:ext cx="6403165" cy="172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2400" spc="24">
                <a:solidFill>
                  <a:srgbClr val="FFFFFF"/>
                </a:solidFill>
                <a:latin typeface="Telegraf Bold" panose="00000800000000000000"/>
              </a:rPr>
              <a:t>We provide chapterwise practice problems from various reputed books and coaching centres as well as our own customized study materials.</a:t>
            </a:r>
            <a:endParaRPr lang="en-US" sz="2400" spc="24">
              <a:solidFill>
                <a:srgbClr val="FFFFFF"/>
              </a:solidFill>
              <a:latin typeface="Telegraf Bold" panose="00000800000000000000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9433819" y="2177046"/>
            <a:ext cx="6564797" cy="2966454"/>
            <a:chOff x="0" y="0"/>
            <a:chExt cx="4782157" cy="21609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82157" cy="2160927"/>
            </a:xfrm>
            <a:custGeom>
              <a:avLst/>
              <a:gdLst/>
              <a:ahLst/>
              <a:cxnLst/>
              <a:rect l="l" t="t" r="r" b="b"/>
              <a:pathLst>
                <a:path w="4782157" h="2160927">
                  <a:moveTo>
                    <a:pt x="4657697" y="2160927"/>
                  </a:moveTo>
                  <a:lnTo>
                    <a:pt x="124460" y="2160927"/>
                  </a:lnTo>
                  <a:cubicBezTo>
                    <a:pt x="55880" y="2160927"/>
                    <a:pt x="0" y="2105047"/>
                    <a:pt x="0" y="20364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7697" y="0"/>
                  </a:lnTo>
                  <a:cubicBezTo>
                    <a:pt x="4726277" y="0"/>
                    <a:pt x="4782157" y="55880"/>
                    <a:pt x="4782157" y="124460"/>
                  </a:cubicBezTo>
                  <a:lnTo>
                    <a:pt x="4782157" y="2036467"/>
                  </a:lnTo>
                  <a:cubicBezTo>
                    <a:pt x="4782157" y="2105047"/>
                    <a:pt x="4726277" y="2160927"/>
                    <a:pt x="4657697" y="2160927"/>
                  </a:cubicBezTo>
                  <a:close/>
                </a:path>
              </a:pathLst>
            </a:custGeom>
            <a:solidFill>
              <a:srgbClr val="4686C8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9591248" y="2787338"/>
            <a:ext cx="6249939" cy="2295937"/>
            <a:chOff x="0" y="0"/>
            <a:chExt cx="8333252" cy="3061249"/>
          </a:xfrm>
        </p:grpSpPr>
        <p:sp>
          <p:nvSpPr>
            <p:cNvPr id="14" name="TextBox 14"/>
            <p:cNvSpPr txBox="1"/>
            <p:nvPr/>
          </p:nvSpPr>
          <p:spPr>
            <a:xfrm>
              <a:off x="1407343" y="2675524"/>
              <a:ext cx="5518566" cy="38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0"/>
                </a:lnSpc>
              </a:p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333252" cy="2125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5"/>
                </a:lnSpc>
              </a:pPr>
              <a:r>
                <a:rPr lang="en-US" sz="2400" spc="48">
                  <a:solidFill>
                    <a:srgbClr val="FFFFFF"/>
                  </a:solidFill>
                  <a:latin typeface="Telegraf Bold" panose="00000800000000000000"/>
                </a:rPr>
                <a:t>Chapter wise online mock test: The mock test will be in a cumulative manner. And a final test combining all the chapters for each subject to.</a:t>
              </a:r>
              <a:endParaRPr lang="en-US" sz="2400" spc="48">
                <a:solidFill>
                  <a:srgbClr val="FFFFFF"/>
                </a:solidFill>
                <a:latin typeface="Telegraf Bold" panose="0000080000000000000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"/>
              </a:ext>
            </a:extLst>
          </a:blip>
          <a:srcRect/>
          <a:stretch>
            <a:fillRect/>
          </a:stretch>
        </p:blipFill>
        <p:spPr>
          <a:xfrm rot="1112919">
            <a:off x="1675366" y="1184973"/>
            <a:ext cx="7638374" cy="79170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051352" y="1391838"/>
            <a:ext cx="6886402" cy="65233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374594" y="1575302"/>
            <a:ext cx="6529009" cy="120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 u="none">
                <a:solidFill>
                  <a:srgbClr val="264C3D"/>
                </a:solidFill>
                <a:latin typeface="Arita Buri Bold" panose="02020603020101020101" charset="-127"/>
              </a:rPr>
              <a:t> Advantages</a:t>
            </a:r>
            <a:endParaRPr lang="en-US" sz="8000" u="none">
              <a:solidFill>
                <a:srgbClr val="264C3D"/>
              </a:solidFill>
              <a:latin typeface="Arita Buri Bold" panose="02020603020101020101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9422619" y="3136129"/>
            <a:ext cx="8432960" cy="5032161"/>
            <a:chOff x="0" y="0"/>
            <a:chExt cx="11243946" cy="6709548"/>
          </a:xfrm>
        </p:grpSpPr>
        <p:sp>
          <p:nvSpPr>
            <p:cNvPr id="6" name="TextBox 6"/>
            <p:cNvSpPr txBox="1"/>
            <p:nvPr/>
          </p:nvSpPr>
          <p:spPr>
            <a:xfrm>
              <a:off x="1898909" y="6264934"/>
              <a:ext cx="7446128" cy="44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</a:p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1243946" cy="5615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0" lvl="1" indent="-345440">
                <a:lnSpc>
                  <a:spcPts val="4190"/>
                </a:lnSpc>
                <a:buFont typeface="Arial" panose="020B0604020202020204"/>
                <a:buChar char="•"/>
              </a:pPr>
              <a:r>
                <a:rPr lang="en-US" sz="3200" spc="64">
                  <a:solidFill>
                    <a:srgbClr val="000000"/>
                  </a:solidFill>
                  <a:latin typeface="Telegraf Bold" panose="00000800000000000000"/>
                </a:rPr>
                <a:t>Practice Problems</a:t>
              </a:r>
              <a:endParaRPr lang="en-US" sz="3200" spc="64">
                <a:solidFill>
                  <a:srgbClr val="000000"/>
                </a:solidFill>
                <a:latin typeface="Telegraf Bold" panose="00000800000000000000"/>
              </a:endParaRPr>
            </a:p>
            <a:p>
              <a:pPr marL="690880" lvl="1" indent="-345440">
                <a:lnSpc>
                  <a:spcPts val="4190"/>
                </a:lnSpc>
                <a:buFont typeface="Arial" panose="020B0604020202020204"/>
                <a:buChar char="•"/>
              </a:pPr>
              <a:r>
                <a:rPr lang="en-US" sz="3200" spc="64">
                  <a:solidFill>
                    <a:srgbClr val="000000"/>
                  </a:solidFill>
                  <a:latin typeface="Telegraf Bold" panose="00000800000000000000"/>
                </a:rPr>
                <a:t>Handouts and Lectures</a:t>
              </a:r>
              <a:endParaRPr lang="en-US" sz="3200" spc="64">
                <a:solidFill>
                  <a:srgbClr val="000000"/>
                </a:solidFill>
                <a:latin typeface="Telegraf Bold" panose="00000800000000000000"/>
              </a:endParaRPr>
            </a:p>
            <a:p>
              <a:pPr marL="690880" lvl="1" indent="-345440">
                <a:lnSpc>
                  <a:spcPts val="4190"/>
                </a:lnSpc>
                <a:buFont typeface="Arial" panose="020B0604020202020204"/>
                <a:buChar char="•"/>
              </a:pPr>
              <a:r>
                <a:rPr lang="en-US" sz="3200" spc="64">
                  <a:solidFill>
                    <a:srgbClr val="000000"/>
                  </a:solidFill>
                  <a:latin typeface="Telegraf Bold" panose="00000800000000000000"/>
                </a:rPr>
                <a:t>Mock Test</a:t>
              </a:r>
              <a:endParaRPr lang="en-US" sz="3200" spc="64">
                <a:solidFill>
                  <a:srgbClr val="000000"/>
                </a:solidFill>
                <a:latin typeface="Telegraf Bold" panose="00000800000000000000"/>
              </a:endParaRPr>
            </a:p>
            <a:p>
              <a:pPr marL="690880" lvl="1" indent="-345440">
                <a:lnSpc>
                  <a:spcPts val="4190"/>
                </a:lnSpc>
                <a:buFont typeface="Arial" panose="020B0604020202020204"/>
                <a:buChar char="•"/>
              </a:pPr>
              <a:r>
                <a:rPr lang="en-US" sz="3200" spc="64">
                  <a:solidFill>
                    <a:srgbClr val="000000"/>
                  </a:solidFill>
                  <a:latin typeface="Telegraf Bold" panose="00000800000000000000"/>
                </a:rPr>
                <a:t>Doubt Clearing</a:t>
              </a:r>
              <a:endParaRPr lang="en-US" sz="3200" spc="64">
                <a:solidFill>
                  <a:srgbClr val="000000"/>
                </a:solidFill>
                <a:latin typeface="Telegraf Bold" panose="00000800000000000000"/>
              </a:endParaRPr>
            </a:p>
            <a:p>
              <a:pPr marL="690880" lvl="1" indent="-345440">
                <a:lnSpc>
                  <a:spcPts val="4190"/>
                </a:lnSpc>
                <a:buFont typeface="Arial" panose="020B0604020202020204"/>
                <a:buChar char="•"/>
              </a:pPr>
              <a:r>
                <a:rPr lang="en-US" sz="3200" spc="64">
                  <a:solidFill>
                    <a:srgbClr val="000000"/>
                  </a:solidFill>
                  <a:latin typeface="Telegraf Bold" panose="00000800000000000000"/>
                </a:rPr>
                <a:t>Video solutions of practice sets to improve conceptual understanding.</a:t>
              </a:r>
              <a:endParaRPr lang="en-US" sz="3200" spc="64">
                <a:solidFill>
                  <a:srgbClr val="000000"/>
                </a:solidFill>
                <a:latin typeface="Telegraf Bold" panose="00000800000000000000"/>
              </a:endParaRPr>
            </a:p>
            <a:p>
              <a:pPr marL="690880" lvl="1" indent="-345440">
                <a:lnSpc>
                  <a:spcPts val="4190"/>
                </a:lnSpc>
                <a:buFont typeface="Arial" panose="020B0604020202020204"/>
                <a:buChar char="•"/>
              </a:pPr>
              <a:r>
                <a:rPr lang="en-US" sz="3200" spc="64">
                  <a:solidFill>
                    <a:srgbClr val="000000"/>
                  </a:solidFill>
                  <a:latin typeface="Telegraf Bold" panose="00000800000000000000"/>
                </a:rPr>
                <a:t>Effective study plan to cover all the courses under the given time.</a:t>
              </a:r>
              <a:endParaRPr lang="en-US" sz="3200" spc="64">
                <a:solidFill>
                  <a:srgbClr val="000000"/>
                </a:solidFill>
                <a:latin typeface="Telegraf Bold" panose="0000080000000000000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94403" y="5432623"/>
            <a:ext cx="9184259" cy="43510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3756" y="1388808"/>
            <a:ext cx="8961362" cy="40438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58952" y="1723"/>
            <a:ext cx="10248982" cy="270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50"/>
              </a:lnSpc>
            </a:pPr>
            <a:r>
              <a:rPr lang="en-US" sz="4800">
                <a:solidFill>
                  <a:srgbClr val="FFFFFF"/>
                </a:solidFill>
                <a:latin typeface="Open Sans Extra Bold" panose="020B0906030804020204"/>
              </a:rPr>
              <a:t>Practical Application</a:t>
            </a:r>
            <a:endParaRPr lang="en-US" sz="4800">
              <a:solidFill>
                <a:srgbClr val="FFFFFF"/>
              </a:solidFill>
              <a:latin typeface="Open Sans Extra Bold" panose="020B0906030804020204"/>
            </a:endParaRPr>
          </a:p>
          <a:p>
            <a:pPr algn="ctr">
              <a:lnSpc>
                <a:spcPts val="10550"/>
              </a:lnSpc>
            </a:pP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zgif.com-gif-make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0" y="1333500"/>
            <a:ext cx="14630400" cy="705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"/>
              </a:ext>
            </a:extLst>
          </a:blip>
          <a:srcRect/>
          <a:stretch>
            <a:fillRect/>
          </a:stretch>
        </p:blipFill>
        <p:spPr>
          <a:xfrm rot="9279580">
            <a:off x="1487146" y="1319477"/>
            <a:ext cx="6478766" cy="76480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823691" y="2494689"/>
            <a:ext cx="7805675" cy="52976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92158" y="1774754"/>
            <a:ext cx="3840361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264C3D"/>
                </a:solidFill>
                <a:latin typeface="Open Sans Bold" panose="020B0806030504020204"/>
              </a:rPr>
              <a:t>Tech stack:</a:t>
            </a: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43782" y="2959901"/>
            <a:ext cx="8337114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64C3D"/>
                </a:solidFill>
                <a:latin typeface="Open Sans Light Bold" panose="020B0806030504020204"/>
              </a:rPr>
              <a:t>Mongo DB, Express.js, React JS, Node.js</a:t>
            </a:r>
            <a:endParaRPr lang="en-US" sz="3400">
              <a:solidFill>
                <a:srgbClr val="264C3D"/>
              </a:solidFill>
              <a:latin typeface="Open Sans Light Bold" panose="020B0806030504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47855" y="5048250"/>
            <a:ext cx="4509969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264C3D"/>
                </a:solidFill>
                <a:latin typeface="Open Sans Bold" panose="020B0806030504020204"/>
              </a:rPr>
              <a:t>Design stack:</a:t>
            </a:r>
            <a:r>
              <a:rPr lang="en-US" sz="5200">
                <a:solidFill>
                  <a:srgbClr val="000000"/>
                </a:solidFill>
                <a:latin typeface="Open Sans" panose="020B0606030504020204"/>
              </a:rPr>
              <a:t> </a:t>
            </a:r>
            <a:endParaRPr lang="en-US" sz="5200">
              <a:solidFill>
                <a:srgbClr val="000000"/>
              </a:solidFill>
              <a:latin typeface="Open Sans" panose="020B0606030504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16372" y="6290238"/>
            <a:ext cx="4991934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64C3D"/>
                </a:solidFill>
                <a:latin typeface="Open Sans Light Bold" panose="020B0806030504020204"/>
              </a:rPr>
              <a:t>Material UI, Reactstrap</a:t>
            </a:r>
            <a:endParaRPr lang="en-US" sz="3400">
              <a:solidFill>
                <a:srgbClr val="264C3D"/>
              </a:solidFill>
              <a:latin typeface="Open Sans Light Bold" panose="020B0806030504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32754" y="1394055"/>
            <a:ext cx="7498891" cy="7498891"/>
            <a:chOff x="0" y="0"/>
            <a:chExt cx="9998521" cy="99985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"/>
                </a:ext>
              </a:extLst>
            </a:blip>
            <a:srcRect/>
            <a:stretch>
              <a:fillRect/>
            </a:stretch>
          </p:blipFill>
          <p:spPr>
            <a:xfrm rot="5219993">
              <a:off x="242443" y="242443"/>
              <a:ext cx="9513636" cy="951363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756268" y="1625233"/>
              <a:ext cx="8485986" cy="6748056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1949432"/>
            <a:ext cx="7306999" cy="119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5469791" y="762000"/>
            <a:ext cx="7348418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09427D"/>
                </a:solidFill>
                <a:latin typeface="Telegraf Bold" panose="00000800000000000000"/>
              </a:rPr>
              <a:t>Future Ideas</a:t>
            </a:r>
            <a:endParaRPr lang="en-US" sz="9000">
              <a:solidFill>
                <a:srgbClr val="09427D"/>
              </a:solidFill>
              <a:latin typeface="Telegraf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2626733"/>
            <a:ext cx="6656473" cy="525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5"/>
              </a:lnSpc>
            </a:pPr>
            <a:r>
              <a:rPr lang="en-US" sz="4500" spc="90">
                <a:solidFill>
                  <a:srgbClr val="09427D"/>
                </a:solidFill>
                <a:latin typeface="Telegraf Bold" panose="00000800000000000000"/>
              </a:rPr>
              <a:t>- Interactive games based learning for kids</a:t>
            </a:r>
            <a:endParaRPr lang="en-US" sz="4500" spc="90">
              <a:solidFill>
                <a:srgbClr val="09427D"/>
              </a:solidFill>
              <a:latin typeface="Telegraf Bold" panose="00000800000000000000"/>
            </a:endParaRPr>
          </a:p>
          <a:p>
            <a:pPr algn="ctr">
              <a:lnSpc>
                <a:spcPts val="5895"/>
              </a:lnSpc>
            </a:pPr>
            <a:r>
              <a:rPr lang="en-US" sz="4500" spc="90">
                <a:solidFill>
                  <a:srgbClr val="09427D"/>
                </a:solidFill>
                <a:latin typeface="Telegraf Bold" panose="00000800000000000000"/>
              </a:rPr>
              <a:t>- Smart AI based attendance system</a:t>
            </a:r>
            <a:endParaRPr lang="en-US" sz="4500" spc="90">
              <a:solidFill>
                <a:srgbClr val="09427D"/>
              </a:solidFill>
              <a:latin typeface="Telegraf Bold" panose="00000800000000000000"/>
            </a:endParaRPr>
          </a:p>
          <a:p>
            <a:pPr algn="ctr">
              <a:lnSpc>
                <a:spcPts val="5895"/>
              </a:lnSpc>
            </a:pPr>
            <a:r>
              <a:rPr lang="en-US" sz="4500" spc="90">
                <a:solidFill>
                  <a:srgbClr val="09427D"/>
                </a:solidFill>
                <a:latin typeface="Telegraf Bold" panose="00000800000000000000"/>
              </a:rPr>
              <a:t>- AI based students performance analysis</a:t>
            </a:r>
            <a:endParaRPr lang="en-US" sz="4500" spc="90">
              <a:solidFill>
                <a:srgbClr val="09427D"/>
              </a:solidFill>
              <a:latin typeface="Telegraf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"/>
              </a:ext>
            </a:extLst>
          </a:blip>
          <a:srcRect/>
          <a:stretch>
            <a:fillRect/>
          </a:stretch>
        </p:blipFill>
        <p:spPr>
          <a:xfrm rot="2025688">
            <a:off x="6920661" y="3164425"/>
            <a:ext cx="4178961" cy="41789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"/>
              </a:ext>
            </a:extLst>
          </a:blip>
          <a:srcRect/>
          <a:stretch>
            <a:fillRect/>
          </a:stretch>
        </p:blipFill>
        <p:spPr>
          <a:xfrm rot="-8100000">
            <a:off x="12566890" y="3323626"/>
            <a:ext cx="4487071" cy="44870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"/>
              </a:ext>
            </a:extLst>
          </a:blip>
          <a:srcRect/>
          <a:stretch>
            <a:fillRect/>
          </a:stretch>
        </p:blipFill>
        <p:spPr>
          <a:xfrm rot="-1432703">
            <a:off x="1500901" y="3579008"/>
            <a:ext cx="3976307" cy="3976307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2085162" y="4111970"/>
            <a:ext cx="2807784" cy="2666531"/>
            <a:chOff x="0" y="0"/>
            <a:chExt cx="2272030" cy="2157730"/>
          </a:xfrm>
        </p:grpSpPr>
        <p:sp>
          <p:nvSpPr>
            <p:cNvPr id="6" name="Freeform 6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l="l" t="t" r="r" b="b"/>
              <a:pathLst>
                <a:path w="2273300" h="216281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2"/>
              <a:stretch>
                <a:fillRect l="-58052" t="-50331" r="-75677" b="-177816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0">
            <a:off x="13434701" y="4111970"/>
            <a:ext cx="2807784" cy="2666531"/>
            <a:chOff x="0" y="0"/>
            <a:chExt cx="2272030" cy="2157730"/>
          </a:xfrm>
        </p:grpSpPr>
        <p:sp>
          <p:nvSpPr>
            <p:cNvPr id="8" name="Freeform 8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l="l" t="t" r="r" b="b"/>
              <a:pathLst>
                <a:path w="2273300" h="216281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0">
            <a:off x="13434701" y="4111970"/>
            <a:ext cx="2807784" cy="2666531"/>
            <a:chOff x="0" y="0"/>
            <a:chExt cx="2272030" cy="2157730"/>
          </a:xfrm>
        </p:grpSpPr>
        <p:sp>
          <p:nvSpPr>
            <p:cNvPr id="10" name="Freeform 10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l="l" t="t" r="r" b="b"/>
              <a:pathLst>
                <a:path w="2273300" h="216281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3"/>
              <a:stretch>
                <a:fillRect l="726" r="-782" b="-4047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0">
            <a:off x="7687867" y="4115034"/>
            <a:ext cx="2807784" cy="2666531"/>
            <a:chOff x="0" y="0"/>
            <a:chExt cx="2272030" cy="2157730"/>
          </a:xfrm>
        </p:grpSpPr>
        <p:sp>
          <p:nvSpPr>
            <p:cNvPr id="12" name="Freeform 12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l="l" t="t" r="r" b="b"/>
              <a:pathLst>
                <a:path w="2273300" h="216281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4"/>
              <a:stretch>
                <a:fillRect l="726" r="-782" b="-535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1731338" y="7759232"/>
            <a:ext cx="3414374" cy="1359290"/>
            <a:chOff x="0" y="0"/>
            <a:chExt cx="4552499" cy="181238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4552499" cy="677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 panose="02020603020101020101" charset="-127"/>
                </a:rPr>
                <a:t>Anshika Pranzal</a:t>
              </a:r>
              <a:endParaRPr lang="en-US" sz="3200">
                <a:solidFill>
                  <a:srgbClr val="264C3D"/>
                </a:solidFill>
                <a:latin typeface="Arita Buri Bold" panose="02020603020101020101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09696"/>
              <a:ext cx="4552499" cy="1102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</a:pPr>
              <a:r>
                <a:rPr lang="en-US" sz="2400" spc="23">
                  <a:solidFill>
                    <a:srgbClr val="FFFFFF"/>
                  </a:solidFill>
                  <a:latin typeface="HK Grotesk Light" panose="00000400000000000000"/>
                </a:rPr>
                <a:t>Kalinga Institute of Industrial Technology</a:t>
              </a:r>
              <a:endParaRPr lang="en-US" sz="2400" spc="23">
                <a:solidFill>
                  <a:srgbClr val="FFFFFF"/>
                </a:solidFill>
                <a:latin typeface="HK Grotesk Light" panose="000004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328213" y="7759640"/>
            <a:ext cx="3528705" cy="1358474"/>
            <a:chOff x="0" y="0"/>
            <a:chExt cx="4704940" cy="181129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4704940" cy="677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 panose="02020603020101020101" charset="-127"/>
                </a:rPr>
                <a:t>Debanshu Datta</a:t>
              </a:r>
              <a:endParaRPr lang="en-US" sz="3200">
                <a:solidFill>
                  <a:srgbClr val="264C3D"/>
                </a:solidFill>
                <a:latin typeface="Arita Buri Bold" panose="02020603020101020101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09696"/>
              <a:ext cx="4704940" cy="1101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</a:pPr>
              <a:r>
                <a:rPr lang="en-US" sz="2400" spc="23">
                  <a:solidFill>
                    <a:srgbClr val="FFFFFF"/>
                  </a:solidFill>
                  <a:latin typeface="HK Grotesk Light" panose="00000400000000000000"/>
                </a:rPr>
                <a:t>Kalinga Institute of Industrial Technology</a:t>
              </a:r>
              <a:endParaRPr lang="en-US" sz="2400" spc="23">
                <a:solidFill>
                  <a:srgbClr val="FFFFFF"/>
                </a:solidFill>
                <a:latin typeface="HK Grotesk Light" panose="0000040000000000000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3078616" y="7759232"/>
            <a:ext cx="3518857" cy="1359290"/>
            <a:chOff x="0" y="0"/>
            <a:chExt cx="4691810" cy="181238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4691810" cy="677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4C3D"/>
                  </a:solidFill>
                  <a:latin typeface="Arita Buri Bold" panose="02020603020101020101" charset="-127"/>
                </a:rPr>
                <a:t>Anu Agarwal</a:t>
              </a:r>
              <a:endParaRPr lang="en-US" sz="3200">
                <a:solidFill>
                  <a:srgbClr val="264C3D"/>
                </a:solidFill>
                <a:latin typeface="Arita Buri Bold" panose="02020603020101020101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09696"/>
              <a:ext cx="4691810" cy="1102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</a:pPr>
              <a:r>
                <a:rPr lang="en-US" sz="2400" spc="24">
                  <a:solidFill>
                    <a:srgbClr val="FFFFFF"/>
                  </a:solidFill>
                  <a:latin typeface="HK Grotesk Light" panose="00000400000000000000"/>
                </a:rPr>
                <a:t>Kalinga Institute of Industrial Technology</a:t>
              </a:r>
              <a:endParaRPr lang="en-US" sz="2400" spc="24">
                <a:solidFill>
                  <a:srgbClr val="FFFFFF"/>
                </a:solidFill>
                <a:latin typeface="HK Grotesk Light" panose="0000040000000000000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737372" y="1336838"/>
            <a:ext cx="10813256" cy="119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 u="none">
                <a:solidFill>
                  <a:srgbClr val="FFFFFF"/>
                </a:solidFill>
                <a:latin typeface="Arita Buri Bold" panose="02020603020101020101" charset="-127"/>
              </a:rPr>
              <a:t>The Team - TBD</a:t>
            </a:r>
            <a:endParaRPr lang="en-US" sz="8000" u="none">
              <a:solidFill>
                <a:srgbClr val="FFFFFF"/>
              </a:solidFill>
              <a:latin typeface="Arita Buri Bold" panose="0202060302010102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94687" y="9200887"/>
            <a:ext cx="2807784" cy="57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0">
                <a:solidFill>
                  <a:srgbClr val="264C3D"/>
                </a:solidFill>
                <a:latin typeface="Telegraf Bold Bold" panose="00000A00000000000000"/>
              </a:rPr>
              <a:t>Computer Science and Communication </a:t>
            </a:r>
            <a:endParaRPr lang="en-US" sz="1620">
              <a:solidFill>
                <a:srgbClr val="264C3D"/>
              </a:solidFill>
              <a:latin typeface="Telegraf Bold Bold" panose="00000A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821239" y="9200887"/>
            <a:ext cx="2673728" cy="52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5"/>
              </a:lnSpc>
            </a:pPr>
            <a:r>
              <a:rPr lang="en-US" sz="1475">
                <a:solidFill>
                  <a:srgbClr val="264C3D"/>
                </a:solidFill>
                <a:latin typeface="Telegraf Bold Bold" panose="00000A00000000000000"/>
              </a:rPr>
              <a:t>Computer Science and Communication </a:t>
            </a:r>
            <a:endParaRPr lang="en-US" sz="1475">
              <a:solidFill>
                <a:srgbClr val="264C3D"/>
              </a:solidFill>
              <a:latin typeface="Telegraf Bold Bold" panose="00000A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69553" y="9248446"/>
            <a:ext cx="2708672" cy="26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5"/>
              </a:lnSpc>
            </a:pPr>
            <a:r>
              <a:rPr lang="en-US" sz="1475">
                <a:solidFill>
                  <a:srgbClr val="264C3D"/>
                </a:solidFill>
                <a:latin typeface="Telegraf Bold Bold" panose="00000A00000000000000"/>
              </a:rPr>
              <a:t>Information Technology</a:t>
            </a:r>
            <a:endParaRPr lang="en-US" sz="1475">
              <a:solidFill>
                <a:srgbClr val="264C3D"/>
              </a:solidFill>
              <a:latin typeface="Telegraf Bold Bold" panose="00000A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94687" y="9724898"/>
            <a:ext cx="2807784" cy="28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0">
                <a:solidFill>
                  <a:srgbClr val="264C3D"/>
                </a:solidFill>
                <a:latin typeface="Telegraf Bold Bold" panose="00000A00000000000000"/>
              </a:rPr>
              <a:t>1829041</a:t>
            </a:r>
            <a:endParaRPr lang="en-US" sz="1620">
              <a:solidFill>
                <a:srgbClr val="264C3D"/>
              </a:solidFill>
              <a:latin typeface="Telegraf Bold Bold" panose="00000A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21239" y="9724898"/>
            <a:ext cx="2807784" cy="28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0">
                <a:solidFill>
                  <a:srgbClr val="264C3D"/>
                </a:solidFill>
                <a:latin typeface="Telegraf Bold Bold" panose="00000A00000000000000"/>
              </a:rPr>
              <a:t>1829013</a:t>
            </a:r>
            <a:endParaRPr lang="en-US" sz="1620">
              <a:solidFill>
                <a:srgbClr val="264C3D"/>
              </a:solidFill>
              <a:latin typeface="Telegraf Bold Bold" panose="00000A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519997" y="9677338"/>
            <a:ext cx="2807784" cy="28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sz="1620">
                <a:solidFill>
                  <a:srgbClr val="264C3D"/>
                </a:solidFill>
                <a:latin typeface="Telegraf Bold Bold" panose="00000A00000000000000"/>
              </a:rPr>
              <a:t>1806545</a:t>
            </a:r>
            <a:endParaRPr lang="en-US" sz="1620">
              <a:solidFill>
                <a:srgbClr val="264C3D"/>
              </a:solidFill>
              <a:latin typeface="Telegraf Bold Bold" panose="00000A0000000000000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1690</Words>
  <Application>WPS Presentation</Application>
  <PresentationFormat>On-screen Show (4:3)</PresentationFormat>
  <Paragraphs>68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SimSun</vt:lpstr>
      <vt:lpstr>Wingdings</vt:lpstr>
      <vt:lpstr>Arita Buri Bold</vt:lpstr>
      <vt:lpstr>Telegraf Bold Bold</vt:lpstr>
      <vt:lpstr>Telegraf Bold</vt:lpstr>
      <vt:lpstr>Arial</vt:lpstr>
      <vt:lpstr>Open Sans Extra Bold</vt:lpstr>
      <vt:lpstr>Open Sans Bold</vt:lpstr>
      <vt:lpstr>Open Sans</vt:lpstr>
      <vt:lpstr>Open Sans Light Bold</vt:lpstr>
      <vt:lpstr>HK Grotesk Light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Blue Illustrative Technology Pitch Deck Presentation</dc:title>
  <dc:creator/>
  <cp:lastModifiedBy>KIIT</cp:lastModifiedBy>
  <cp:revision>3</cp:revision>
  <dcterms:created xsi:type="dcterms:W3CDTF">2006-08-16T00:00:00Z</dcterms:created>
  <dcterms:modified xsi:type="dcterms:W3CDTF">2021-01-30T16:39:15Z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1033-11.2.0.9967</vt:lpwstr>
  </property>
</Properties>
</file>